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2" r:id="rId6"/>
    <p:sldId id="261"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2674022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2168191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3528070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3169435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2953783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697327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2738916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2772854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2878272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2072614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34BA2FE-94B7-4672-A186-DE4074E3D29F}" type="datetimeFigureOut">
              <a:rPr lang="es-ES" smtClean="0"/>
              <a:t>07/06/2012</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45456BAD-08C5-48A9-BE80-FFFB9C2DFAC2}" type="slidenum">
              <a:rPr lang="es-ES" smtClean="0"/>
              <a:t>‹Nº›</a:t>
            </a:fld>
            <a:endParaRPr lang="es-ES" dirty="0"/>
          </a:p>
        </p:txBody>
      </p:sp>
    </p:spTree>
    <p:extLst>
      <p:ext uri="{BB962C8B-B14F-4D97-AF65-F5344CB8AC3E}">
        <p14:creationId xmlns:p14="http://schemas.microsoft.com/office/powerpoint/2010/main" val="2720444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4BA2FE-94B7-4672-A186-DE4074E3D29F}" type="datetimeFigureOut">
              <a:rPr lang="es-ES" smtClean="0"/>
              <a:t>07/06/2012</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456BAD-08C5-48A9-BE80-FFFB9C2DFAC2}" type="slidenum">
              <a:rPr lang="es-ES" smtClean="0"/>
              <a:t>‹Nº›</a:t>
            </a:fld>
            <a:endParaRPr lang="es-ES" dirty="0"/>
          </a:p>
        </p:txBody>
      </p:sp>
    </p:spTree>
    <p:extLst>
      <p:ext uri="{BB962C8B-B14F-4D97-AF65-F5344CB8AC3E}">
        <p14:creationId xmlns:p14="http://schemas.microsoft.com/office/powerpoint/2010/main" val="2924793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426170"/>
          </a:xfrm>
        </p:spPr>
        <p:txBody>
          <a:bodyPr>
            <a:normAutofit/>
          </a:bodyPr>
          <a:lstStyle/>
          <a:p>
            <a:r>
              <a:rPr lang="es-ES" sz="6600" b="1" dirty="0" smtClean="0"/>
              <a:t>EL CRACK DEL 29</a:t>
            </a:r>
            <a:endParaRPr lang="es-ES" sz="66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556792"/>
            <a:ext cx="4178002" cy="4670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16670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REACCIÓN DE LA BANCA</a:t>
            </a:r>
            <a:endParaRPr lang="es-ES" dirty="0"/>
          </a:p>
        </p:txBody>
      </p:sp>
      <p:sp>
        <p:nvSpPr>
          <p:cNvPr id="3" name="2 Marcador de contenido"/>
          <p:cNvSpPr>
            <a:spLocks noGrp="1"/>
          </p:cNvSpPr>
          <p:nvPr>
            <p:ph idx="1"/>
          </p:nvPr>
        </p:nvSpPr>
        <p:spPr/>
        <p:txBody>
          <a:bodyPr>
            <a:normAutofit/>
          </a:bodyPr>
          <a:lstStyle/>
          <a:p>
            <a:r>
              <a:rPr lang="es-ES" sz="2000" dirty="0"/>
              <a:t>Los cambios exigen, en primer lugar construcción de una </a:t>
            </a:r>
            <a:r>
              <a:rPr lang="es-ES" sz="2000" i="1" dirty="0"/>
              <a:t>nueva </a:t>
            </a:r>
            <a:r>
              <a:rPr lang="es-ES" sz="2000" i="1" dirty="0" err="1"/>
              <a:t>teoría,</a:t>
            </a:r>
            <a:r>
              <a:rPr lang="es-ES" sz="2000" dirty="0" err="1"/>
              <a:t>un</a:t>
            </a:r>
            <a:r>
              <a:rPr lang="es-ES" sz="2000" dirty="0"/>
              <a:t> nuevo enfoque conceptual. Hoy no se pueden tomar decisiones con imágenes y mecanismos del pasado. Es preciso reflexionar sobre lo que significa este nuevo entorno y esta nueva banca dentro de los objetivos de cada empresa bancaria, y de está reflexión han de derivar nuevos modelos de comportamiento</a:t>
            </a:r>
            <a:r>
              <a:rPr lang="es-ES" sz="2000" dirty="0" smtClean="0"/>
              <a:t>. A </a:t>
            </a:r>
            <a:r>
              <a:rPr lang="es-ES" sz="2000" dirty="0"/>
              <a:t>modo de ejemplo, voy a referirme a la gestión del Departamento de Tesorería. En el esquema tradicional, la tesorería estaba al final del proceso como departamento colocador de excedentes para rentabilizarlos. Hoy, la tesorería se coloca al principio de la gestión para configurar las masas del balance que queremos conseguir para alcanzar unos determinados resultados. Las áreas de negocio y tesorería son interdependientes.</a:t>
            </a:r>
            <a:endParaRPr lang="es-ES" sz="2000" dirty="0"/>
          </a:p>
        </p:txBody>
      </p:sp>
    </p:spTree>
    <p:extLst>
      <p:ext uri="{BB962C8B-B14F-4D97-AF65-F5344CB8AC3E}">
        <p14:creationId xmlns:p14="http://schemas.microsoft.com/office/powerpoint/2010/main" val="40756541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16632"/>
            <a:ext cx="6552728" cy="6581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45535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GRAN DEPRESIÓN</a:t>
            </a:r>
            <a:endParaRPr lang="es-ES" dirty="0"/>
          </a:p>
        </p:txBody>
      </p:sp>
      <p:sp>
        <p:nvSpPr>
          <p:cNvPr id="3" name="2 Marcador de contenido"/>
          <p:cNvSpPr>
            <a:spLocks noGrp="1"/>
          </p:cNvSpPr>
          <p:nvPr>
            <p:ph idx="1"/>
          </p:nvPr>
        </p:nvSpPr>
        <p:spPr/>
        <p:txBody>
          <a:bodyPr>
            <a:normAutofit fontScale="55000" lnSpcReduction="20000"/>
          </a:bodyPr>
          <a:lstStyle/>
          <a:p>
            <a:pPr marL="0" indent="0">
              <a:buNone/>
            </a:pPr>
            <a:r>
              <a:rPr lang="es-ES" dirty="0"/>
              <a:t>La </a:t>
            </a:r>
            <a:r>
              <a:rPr lang="es-ES" b="1" dirty="0"/>
              <a:t>Gran Depresión</a:t>
            </a:r>
            <a:r>
              <a:rPr lang="es-ES" dirty="0"/>
              <a:t> fue una profunda recesión económica mundial que empezó a principios de 1929 y terminó en diferentes momentos de los años 30 o principios de los 40, según el país. Fue la mayor y más importante depresión económica de la historia moderna, y se utiliza en el siglo 21 como punto de referencia sobre lo que podría ser una futura caída de la economía mundial. La Gran Depresión se originó en los Estados Unidos. La mayoría de los historiadores suelen usar como fecha de inicio el </a:t>
            </a:r>
            <a:r>
              <a:rPr lang="es-ES" dirty="0" smtClean="0"/>
              <a:t>crash bursátil</a:t>
            </a:r>
            <a:r>
              <a:rPr lang="es-ES" dirty="0"/>
              <a:t> del 29 de Octubre de 1929, conocido como "Martes Negro". El fin de la depresión en los Estados Unidos se asocia con la aparición de la economía de guerra durante la Segunda Guerra Mundial, que empezó a funcionar en 1939.</a:t>
            </a:r>
            <a:br>
              <a:rPr lang="es-ES" dirty="0"/>
            </a:br>
            <a:r>
              <a:rPr lang="es-ES" dirty="0"/>
              <a:t/>
            </a:r>
            <a:br>
              <a:rPr lang="es-ES" dirty="0"/>
            </a:br>
            <a:r>
              <a:rPr lang="es-ES" dirty="0"/>
              <a:t>La Gran Depresión tuvo efectos devastadores tanto en los países desarrollados como en desarrollo. El comercio internacional se vio profundamente afectado, al igual que los ingresos personales, los ingresos fiscales, los precios y los beneficios empresariales. Ciudades de todo el mundo resultaron gravemente afectadas, especialmente las que dependían de la industria pesada. La construcción prácticamente se detuvo en muchos países. La agricultura y las zonas rurales sufrieron cuando los precios cayeron entre un 40 y un 60 por ciento. Frente a la caída de la demanda, con pocas fuentes alternativas de puestos de trabajo, fueron las áreas dependientes del sector primario (industrias como la agricultura, la minería y la tala de árboles) las que más sufrieron. </a:t>
            </a:r>
          </a:p>
        </p:txBody>
      </p:sp>
    </p:spTree>
    <p:extLst>
      <p:ext uri="{BB962C8B-B14F-4D97-AF65-F5344CB8AC3E}">
        <p14:creationId xmlns:p14="http://schemas.microsoft.com/office/powerpoint/2010/main" val="8688863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052736"/>
            <a:ext cx="7701908"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3094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BURBUJA ESPECULATIVA</a:t>
            </a:r>
            <a:endParaRPr lang="es-ES" b="1" dirty="0"/>
          </a:p>
        </p:txBody>
      </p:sp>
      <p:sp>
        <p:nvSpPr>
          <p:cNvPr id="3" name="2 Marcador de contenido"/>
          <p:cNvSpPr>
            <a:spLocks noGrp="1"/>
          </p:cNvSpPr>
          <p:nvPr>
            <p:ph idx="1"/>
          </p:nvPr>
        </p:nvSpPr>
        <p:spPr/>
        <p:txBody>
          <a:bodyPr>
            <a:normAutofit fontScale="62500" lnSpcReduction="20000"/>
          </a:bodyPr>
          <a:lstStyle/>
          <a:p>
            <a:pPr marL="0" indent="0">
              <a:buNone/>
            </a:pPr>
            <a:r>
              <a:rPr lang="es-ES" dirty="0" smtClean="0"/>
              <a:t>Es una situación donde los precios que normalmente tiene un producto industrial, financiero o tecnológico sufren un incremento muy rápido y excesivo motivado por rumores o noticias de importantes beneficios futuros, por lo que su cotización “se infla de manera artificial”.</a:t>
            </a:r>
          </a:p>
          <a:p>
            <a:endParaRPr lang="es-ES" dirty="0" smtClean="0"/>
          </a:p>
          <a:p>
            <a:pPr marL="0" indent="0">
              <a:buNone/>
            </a:pPr>
            <a:r>
              <a:rPr lang="es-ES" dirty="0" smtClean="0"/>
              <a:t>Si sabemos que la especulación es la operativa de compra y venta de un valor o bien comercial en la búsqueda de un beneficio por la diferencia de precio de compra y venta en un periodo corto de tiempo, tendremos la principal idea de las personas o entidades que participarán en este artificio monetario.</a:t>
            </a:r>
          </a:p>
          <a:p>
            <a:endParaRPr lang="es-ES" dirty="0" smtClean="0"/>
          </a:p>
          <a:p>
            <a:pPr marL="0" indent="0">
              <a:buNone/>
            </a:pPr>
            <a:r>
              <a:rPr lang="es-ES" dirty="0" smtClean="0"/>
              <a:t>La especulación tiene su origen hace muchos siglos desde que el hombre empezó a comerciar con otro ser humano con el fin de sacar un rendimiento o beneficio, pero en los mercados financieros siempre se usa como origen moderno de burbuja especulativa la situación desarrollada en los Países Bajos entre los primeros años de 1620 hasta 1637 con: “la burbuja de los bulbos de tulipán”.</a:t>
            </a:r>
            <a:endParaRPr lang="es-ES" dirty="0"/>
          </a:p>
        </p:txBody>
      </p:sp>
    </p:spTree>
    <p:extLst>
      <p:ext uri="{BB962C8B-B14F-4D97-AF65-F5344CB8AC3E}">
        <p14:creationId xmlns:p14="http://schemas.microsoft.com/office/powerpoint/2010/main" val="1656033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124744"/>
            <a:ext cx="6305395" cy="4428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1624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DIFERENCIA VALOR DE LAS ACCIONES Y VALOR REAL DE LAS EMPRESAS</a:t>
            </a:r>
            <a:br>
              <a:rPr lang="es-ES" dirty="0" smtClean="0"/>
            </a:br>
            <a:endParaRPr lang="es-ES" dirty="0"/>
          </a:p>
        </p:txBody>
      </p:sp>
      <p:sp>
        <p:nvSpPr>
          <p:cNvPr id="3" name="2 Marcador de contenido"/>
          <p:cNvSpPr>
            <a:spLocks noGrp="1"/>
          </p:cNvSpPr>
          <p:nvPr>
            <p:ph idx="1"/>
          </p:nvPr>
        </p:nvSpPr>
        <p:spPr/>
        <p:txBody>
          <a:bodyPr>
            <a:normAutofit/>
          </a:bodyPr>
          <a:lstStyle/>
          <a:p>
            <a:pPr marL="0" indent="0">
              <a:buNone/>
            </a:pPr>
            <a:r>
              <a:rPr lang="es-ES" sz="1200" dirty="0"/>
              <a:t>En el mundo de los negocios existe una pregunta muy importante cuya respuesta genera toda clase de opiniones porque involucra una serie de factores internos y externos, tangibles e intangibles, económicos, sociales, tecnológicos, productivos, laborales, legales , de mercado y es ‘’ CUANTO VALE MI EMPRESA ?’’.</a:t>
            </a:r>
          </a:p>
          <a:p>
            <a:pPr marL="0" indent="0">
              <a:buNone/>
            </a:pPr>
            <a:r>
              <a:rPr lang="es-ES" sz="1200" dirty="0"/>
              <a:t>El valor comercial de un negocio debe determinar en cualquier situación pero se hace indispensable en ciertos casos como ingreso o retiro de socios de entidades no inscritas en la bolsa de valores y en general, en transacciones de compraventa: en la evaluación de la gestión de la administración cuando el objetivo básico de los propietarios es maximizar el valor que la empresa tiene para ellos; en el análisis e interpretación de la situación financiera del negocio y cuando se analiza el esfuerzo al emprender un negocio una empresa.</a:t>
            </a:r>
          </a:p>
          <a:p>
            <a:pPr marL="0" indent="0">
              <a:buNone/>
            </a:pPr>
            <a:r>
              <a:rPr lang="es-ES" sz="1200" dirty="0"/>
              <a:t>Para darle el valor a un negocio se puede recurrir a elementos cuantitativos y cualitativos, partiendo de aquellos cuantificables como son el balance general, estado de resultados, la información sobre proyección de ingresos y costos. La información contable tiene como característica el agrupar cuentas cuya cifra son una combinación entre el pasado, presente y futuro; por lo tanto la cantidad que arroja como resultado no puede ser el valor comercial de la empresa.</a:t>
            </a:r>
          </a:p>
          <a:p>
            <a:pPr marL="0" indent="0">
              <a:buNone/>
            </a:pPr>
            <a:r>
              <a:rPr lang="es-ES" sz="1200" dirty="0"/>
              <a:t>Entonces, si el sistema de información contable no dice en realidad cuanto vale un negocio, como se puede determinar ? Un negocio vale por su capacidad de generar beneficios futuros (Good-Will) adicionalmente de lo que posee en un momento determinado, es decir, un negocio vale por sus activos netos mas el valor presente de sus beneficios futuros.</a:t>
            </a:r>
          </a:p>
          <a:p>
            <a:pPr marL="0" indent="0">
              <a:buNone/>
            </a:pPr>
            <a:r>
              <a:rPr lang="es-ES" sz="1200" dirty="0"/>
              <a:t>Una acción es una parte alícuota del capital social de una sociedad anónima. Representa la propiedad que una persona tiene de una parte de esa sociedad, la cual otorga derechos económicos y políticos a su titular (accionista), como el derecho a una parte de las utilidades y voto en las juntas de accionistas. Normalmente, salvo excepciones, las acciones son transables libremente.</a:t>
            </a:r>
          </a:p>
          <a:p>
            <a:pPr marL="0" indent="0">
              <a:buNone/>
            </a:pPr>
            <a:r>
              <a:rPr lang="es-ES" sz="1200" dirty="0"/>
              <a:t>Como inversión, supone una inversión en renta variable, dado que no tiene un retorno fijo establecido por contrato, sino que depende de la buena marcha de dicha empresa.</a:t>
            </a:r>
          </a:p>
          <a:p>
            <a:endParaRPr lang="es-ES" sz="1200" dirty="0"/>
          </a:p>
          <a:p>
            <a:endParaRPr lang="es-ES" sz="1200" dirty="0"/>
          </a:p>
        </p:txBody>
      </p:sp>
    </p:spTree>
    <p:extLst>
      <p:ext uri="{BB962C8B-B14F-4D97-AF65-F5344CB8AC3E}">
        <p14:creationId xmlns:p14="http://schemas.microsoft.com/office/powerpoint/2010/main" val="3202393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836712"/>
            <a:ext cx="6071374" cy="4969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53799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CAUSAS DEL DESCENSO DEL VALÑOR DE LAS ACCIONES</a:t>
            </a:r>
            <a:endParaRPr lang="es-ES" dirty="0"/>
          </a:p>
        </p:txBody>
      </p:sp>
      <p:sp>
        <p:nvSpPr>
          <p:cNvPr id="3" name="2 Marcador de contenido"/>
          <p:cNvSpPr>
            <a:spLocks noGrp="1"/>
          </p:cNvSpPr>
          <p:nvPr>
            <p:ph idx="1"/>
          </p:nvPr>
        </p:nvSpPr>
        <p:spPr/>
        <p:txBody>
          <a:bodyPr>
            <a:normAutofit fontScale="55000" lnSpcReduction="20000"/>
          </a:bodyPr>
          <a:lstStyle/>
          <a:p>
            <a:pPr marL="0" indent="0">
              <a:buNone/>
            </a:pPr>
            <a:r>
              <a:rPr lang="es-ES" dirty="0" smtClean="0"/>
              <a:t>1ºGuerra </a:t>
            </a:r>
            <a:r>
              <a:rPr lang="es-ES" dirty="0"/>
              <a:t>M</a:t>
            </a:r>
            <a:r>
              <a:rPr lang="es-ES" dirty="0" smtClean="0"/>
              <a:t>undial: aumento </a:t>
            </a:r>
            <a:r>
              <a:rPr lang="es-ES" dirty="0"/>
              <a:t>de </a:t>
            </a:r>
            <a:r>
              <a:rPr lang="es-ES" dirty="0" smtClean="0"/>
              <a:t>producción </a:t>
            </a:r>
            <a:r>
              <a:rPr lang="es-ES" dirty="0"/>
              <a:t>norteamericana debido a la gran demanda de los </a:t>
            </a:r>
            <a:r>
              <a:rPr lang="es-ES" dirty="0" smtClean="0"/>
              <a:t>países </a:t>
            </a:r>
            <a:r>
              <a:rPr lang="es-ES" dirty="0"/>
              <a:t>beligerantes. aumento del valor de las empresas en bolsa.</a:t>
            </a:r>
            <a:r>
              <a:rPr lang="es-ES" dirty="0" smtClean="0"/>
              <a:t/>
            </a:r>
            <a:br>
              <a:rPr lang="es-ES" dirty="0" smtClean="0"/>
            </a:br>
            <a:r>
              <a:rPr lang="es-ES" dirty="0" smtClean="0"/>
              <a:t>-Acabada </a:t>
            </a:r>
            <a:r>
              <a:rPr lang="es-ES" dirty="0"/>
              <a:t>la guerra </a:t>
            </a:r>
            <a:r>
              <a:rPr lang="es-ES" dirty="0" smtClean="0"/>
              <a:t>reducción </a:t>
            </a:r>
            <a:r>
              <a:rPr lang="es-ES" dirty="0"/>
              <a:t>de la demanda y exceso de </a:t>
            </a:r>
            <a:r>
              <a:rPr lang="es-ES" dirty="0" smtClean="0"/>
              <a:t>producción. Descenso </a:t>
            </a:r>
            <a:r>
              <a:rPr lang="es-ES" dirty="0"/>
              <a:t>de precios y aumento de stock</a:t>
            </a:r>
            <a:r>
              <a:rPr lang="es-ES" dirty="0" smtClean="0"/>
              <a:t/>
            </a:r>
            <a:br>
              <a:rPr lang="es-ES" dirty="0" smtClean="0"/>
            </a:br>
            <a:r>
              <a:rPr lang="es-ES" dirty="0" smtClean="0"/>
              <a:t>-La </a:t>
            </a:r>
            <a:r>
              <a:rPr lang="es-ES" dirty="0" smtClean="0"/>
              <a:t>prosperidad </a:t>
            </a:r>
            <a:r>
              <a:rPr lang="es-ES" dirty="0"/>
              <a:t>americana no reflejaba la </a:t>
            </a:r>
            <a:r>
              <a:rPr lang="es-ES" dirty="0" smtClean="0"/>
              <a:t>realidad .Mayor producción </a:t>
            </a:r>
            <a:r>
              <a:rPr lang="es-ES" dirty="0"/>
              <a:t>que consumo y el valor de las empresas no </a:t>
            </a:r>
            <a:r>
              <a:rPr lang="es-ES" dirty="0" smtClean="0"/>
              <a:t>correspondía </a:t>
            </a:r>
            <a:r>
              <a:rPr lang="es-ES" dirty="0"/>
              <a:t>con las acciones en bolsa.</a:t>
            </a:r>
            <a:r>
              <a:rPr lang="es-ES" dirty="0" smtClean="0"/>
              <a:t/>
            </a:r>
            <a:br>
              <a:rPr lang="es-ES" dirty="0" smtClean="0"/>
            </a:br>
            <a:r>
              <a:rPr lang="es-ES" dirty="0" smtClean="0"/>
              <a:t>-El </a:t>
            </a:r>
            <a:r>
              <a:rPr lang="es-ES" dirty="0"/>
              <a:t>24 de octubre de 1929 el "jueves </a:t>
            </a:r>
            <a:r>
              <a:rPr lang="es-ES" dirty="0" smtClean="0"/>
              <a:t>negro“ miedo </a:t>
            </a:r>
            <a:r>
              <a:rPr lang="es-ES" dirty="0"/>
              <a:t>de los </a:t>
            </a:r>
            <a:r>
              <a:rPr lang="es-ES" dirty="0" smtClean="0"/>
              <a:t>inversora </a:t>
            </a:r>
            <a:r>
              <a:rPr lang="es-ES" dirty="0"/>
              <a:t>descenso del valor de las acciones izo una venta masiva </a:t>
            </a:r>
            <a:r>
              <a:rPr lang="es-ES" dirty="0" smtClean="0"/>
              <a:t> </a:t>
            </a:r>
            <a:r>
              <a:rPr lang="es-ES" dirty="0"/>
              <a:t>acciones desplomando su precio y llevando a la quiebra la bolsa de nueva york.</a:t>
            </a:r>
            <a:r>
              <a:rPr lang="es-ES" dirty="0" smtClean="0"/>
              <a:t/>
            </a:r>
            <a:br>
              <a:rPr lang="es-ES" dirty="0" smtClean="0"/>
            </a:br>
            <a:r>
              <a:rPr lang="es-ES" dirty="0" smtClean="0"/>
              <a:t>-La </a:t>
            </a:r>
            <a:r>
              <a:rPr lang="es-ES" dirty="0"/>
              <a:t>crisis de la bolsa desencadeno una </a:t>
            </a:r>
            <a:r>
              <a:rPr lang="es-ES" dirty="0" smtClean="0"/>
              <a:t>depresión económica </a:t>
            </a:r>
            <a:r>
              <a:rPr lang="es-ES" dirty="0"/>
              <a:t>general:</a:t>
            </a:r>
            <a:r>
              <a:rPr lang="es-ES" dirty="0" smtClean="0"/>
              <a:t/>
            </a:r>
            <a:br>
              <a:rPr lang="es-ES" dirty="0" smtClean="0"/>
            </a:br>
            <a:r>
              <a:rPr lang="es-ES" dirty="0"/>
              <a:t>..perdida de dinero y ahorro de empresas bancos y personas</a:t>
            </a:r>
            <a:r>
              <a:rPr lang="es-ES" dirty="0" smtClean="0"/>
              <a:t/>
            </a:r>
            <a:br>
              <a:rPr lang="es-ES" dirty="0" smtClean="0"/>
            </a:br>
            <a:r>
              <a:rPr lang="es-ES" dirty="0"/>
              <a:t>..empresarios y agricultores bajaron sus ventas</a:t>
            </a:r>
            <a:r>
              <a:rPr lang="es-ES" dirty="0" smtClean="0"/>
              <a:t/>
            </a:r>
            <a:br>
              <a:rPr lang="es-ES" dirty="0" smtClean="0"/>
            </a:br>
            <a:r>
              <a:rPr lang="es-ES" dirty="0"/>
              <a:t>..en </a:t>
            </a:r>
            <a:r>
              <a:rPr lang="es-ES" dirty="0" smtClean="0"/>
              <a:t>Europa </a:t>
            </a:r>
            <a:r>
              <a:rPr lang="es-ES" dirty="0"/>
              <a:t>y asia la retirada de capital americano arruino empresas y bancos.</a:t>
            </a:r>
            <a:r>
              <a:rPr lang="es-ES" dirty="0" smtClean="0"/>
              <a:t/>
            </a:r>
            <a:br>
              <a:rPr lang="es-ES" dirty="0" smtClean="0"/>
            </a:br>
            <a:r>
              <a:rPr lang="es-ES" dirty="0"/>
              <a:t>-salida de la crisis</a:t>
            </a:r>
            <a:r>
              <a:rPr lang="es-ES" dirty="0" smtClean="0"/>
              <a:t/>
            </a:r>
            <a:br>
              <a:rPr lang="es-ES" dirty="0" smtClean="0"/>
            </a:br>
            <a:r>
              <a:rPr lang="es-ES" dirty="0" smtClean="0"/>
              <a:t>..autarquía </a:t>
            </a:r>
            <a:r>
              <a:rPr lang="es-ES" dirty="0"/>
              <a:t>y autosuficiencia </a:t>
            </a:r>
            <a:r>
              <a:rPr lang="es-ES" dirty="0" smtClean="0"/>
              <a:t/>
            </a:r>
            <a:br>
              <a:rPr lang="es-ES" dirty="0" smtClean="0"/>
            </a:br>
            <a:r>
              <a:rPr lang="es-ES" dirty="0"/>
              <a:t>..ideas de </a:t>
            </a:r>
            <a:r>
              <a:rPr lang="es-ES" dirty="0" smtClean="0"/>
              <a:t>Keynes</a:t>
            </a:r>
            <a:br>
              <a:rPr lang="es-ES" dirty="0" smtClean="0"/>
            </a:br>
            <a:r>
              <a:rPr lang="es-ES" dirty="0" smtClean="0"/>
              <a:t> </a:t>
            </a:r>
            <a:r>
              <a:rPr lang="es-ES" dirty="0" smtClean="0"/>
              <a:t>....creación </a:t>
            </a:r>
            <a:r>
              <a:rPr lang="es-ES" dirty="0"/>
              <a:t>de empresas </a:t>
            </a:r>
            <a:r>
              <a:rPr lang="es-ES" dirty="0" smtClean="0"/>
              <a:t>estatales</a:t>
            </a:r>
            <a:endParaRPr lang="es-ES" dirty="0"/>
          </a:p>
          <a:p>
            <a:pPr marL="0" indent="0">
              <a:buNone/>
            </a:pPr>
            <a:r>
              <a:rPr lang="es-ES" dirty="0" smtClean="0"/>
              <a:t> </a:t>
            </a:r>
            <a:r>
              <a:rPr lang="es-ES" dirty="0" smtClean="0"/>
              <a:t>....intervención </a:t>
            </a:r>
            <a:r>
              <a:rPr lang="es-ES" dirty="0"/>
              <a:t>del estado en la </a:t>
            </a:r>
            <a:r>
              <a:rPr lang="es-ES" dirty="0" smtClean="0"/>
              <a:t>economía</a:t>
            </a:r>
            <a:br>
              <a:rPr lang="es-ES" dirty="0" smtClean="0"/>
            </a:br>
            <a:endParaRPr lang="es-ES" dirty="0"/>
          </a:p>
        </p:txBody>
      </p:sp>
    </p:spTree>
    <p:extLst>
      <p:ext uri="{BB962C8B-B14F-4D97-AF65-F5344CB8AC3E}">
        <p14:creationId xmlns:p14="http://schemas.microsoft.com/office/powerpoint/2010/main" val="11491214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809" y="908720"/>
            <a:ext cx="7200800" cy="4227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932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REACCIÓN DE LOS ACCIONISTAS</a:t>
            </a:r>
            <a:endParaRPr lang="es-ES" dirty="0"/>
          </a:p>
        </p:txBody>
      </p:sp>
      <p:sp>
        <p:nvSpPr>
          <p:cNvPr id="3" name="2 Marcador de contenido"/>
          <p:cNvSpPr>
            <a:spLocks noGrp="1"/>
          </p:cNvSpPr>
          <p:nvPr>
            <p:ph idx="1"/>
          </p:nvPr>
        </p:nvSpPr>
        <p:spPr/>
        <p:txBody>
          <a:bodyPr>
            <a:normAutofit fontScale="85000" lnSpcReduction="10000"/>
          </a:bodyPr>
          <a:lstStyle/>
          <a:p>
            <a:pPr marL="0" indent="0">
              <a:buNone/>
            </a:pPr>
            <a:r>
              <a:rPr lang="es-ES" dirty="0" smtClean="0"/>
              <a:t>Se han </a:t>
            </a:r>
            <a:r>
              <a:rPr lang="es-ES" dirty="0"/>
              <a:t>visto su inversión reducida a menos de la mitad, máxime si la comparamos con la reacción de esta misma semana, en menos de cuatro días, de los accionistas minoritarios de Facebook que, por ocultación de minusvaloración del negocio, han demandado a los emisores y a los bancos colocadores.</a:t>
            </a:r>
          </a:p>
          <a:p>
            <a:pPr marL="0" indent="0">
              <a:buNone/>
            </a:pPr>
            <a:r>
              <a:rPr lang="es-ES" dirty="0"/>
              <a:t>Por ello, las responsabilidades de orden administrativo sanciones e inhabilitaciones a la entidad y a sus consejeros y civiles resarcimientos e, incluso, prohibición de ejercer el comercio en el futuro no parecen muy próximas. Nos quedan las penales.</a:t>
            </a:r>
          </a:p>
          <a:p>
            <a:endParaRPr lang="es-ES" dirty="0"/>
          </a:p>
        </p:txBody>
      </p:sp>
    </p:spTree>
    <p:extLst>
      <p:ext uri="{BB962C8B-B14F-4D97-AF65-F5344CB8AC3E}">
        <p14:creationId xmlns:p14="http://schemas.microsoft.com/office/powerpoint/2010/main" val="23371282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052736"/>
            <a:ext cx="4250010" cy="477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043511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346</Words>
  <Application>Microsoft Office PowerPoint</Application>
  <PresentationFormat>Presentación en pantalla (4:3)</PresentationFormat>
  <Paragraphs>24</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EL CRACK DEL 29</vt:lpstr>
      <vt:lpstr>BURBUJA ESPECULATIVA</vt:lpstr>
      <vt:lpstr>Presentación de PowerPoint</vt:lpstr>
      <vt:lpstr>DIFERENCIA VALOR DE LAS ACCIONES Y VALOR REAL DE LAS EMPRESAS </vt:lpstr>
      <vt:lpstr>Presentación de PowerPoint</vt:lpstr>
      <vt:lpstr>CAUSAS DEL DESCENSO DEL VALÑOR DE LAS ACCIONES</vt:lpstr>
      <vt:lpstr>Presentación de PowerPoint</vt:lpstr>
      <vt:lpstr>REACCIÓN DE LOS ACCIONISTAS</vt:lpstr>
      <vt:lpstr>Presentación de PowerPoint</vt:lpstr>
      <vt:lpstr>REACCIÓN DE LA BANCA</vt:lpstr>
      <vt:lpstr>Presentación de PowerPoint</vt:lpstr>
      <vt:lpstr>GRAN DEPRESIÓN</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Burbuja especulativa 2-Diferencia valor de las acciones y valor real de las empresas 3- Causas del descenso del valor de las acciones 4- Reacción de los accionistas 5- Reacción de la Banca 6- Consecuencias y expansión de la Crisis. Gran Depresión</dc:title>
  <dc:creator>alumno</dc:creator>
  <cp:lastModifiedBy>ALUMNOS</cp:lastModifiedBy>
  <cp:revision>11</cp:revision>
  <dcterms:created xsi:type="dcterms:W3CDTF">2012-06-06T09:30:07Z</dcterms:created>
  <dcterms:modified xsi:type="dcterms:W3CDTF">2012-06-07T11:40:54Z</dcterms:modified>
</cp:coreProperties>
</file>